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9" r:id="rId11"/>
    <p:sldId id="278" r:id="rId12"/>
    <p:sldId id="265" r:id="rId13"/>
  </p:sldIdLst>
  <p:sldSz cx="12192000" cy="6858000"/>
  <p:notesSz cx="6889750" cy="10021888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 Trampuž" initials="MT" lastIdx="0" clrIdx="0">
    <p:extLst>
      <p:ext uri="{19B8F6BF-5375-455C-9EA6-DF929625EA0E}">
        <p15:presenceInfo xmlns:p15="http://schemas.microsoft.com/office/powerpoint/2012/main" userId="Miha Trampu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44" autoAdjust="0"/>
    <p:restoredTop sz="94681" autoAdjust="0"/>
  </p:normalViewPr>
  <p:slideViewPr>
    <p:cSldViewPr snapToGrid="0">
      <p:cViewPr varScale="1">
        <p:scale>
          <a:sx n="113" d="100"/>
          <a:sy n="113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cap="none" spc="0" normalizeH="0" baseline="0">
                <a:ln>
                  <a:solidFill>
                    <a:srgbClr val="FDFDFD"/>
                  </a:solidFill>
                </a:ln>
                <a:solidFill>
                  <a:schemeClr val="dk1"/>
                </a:solidFill>
                <a:latin typeface="+mj-lt"/>
                <a:ea typeface="+mj-ea"/>
                <a:cs typeface="+mj-cs"/>
              </a:defRPr>
            </a:pPr>
            <a:r>
              <a:rPr lang="sl-SI" sz="1800" dirty="0">
                <a:solidFill>
                  <a:srgbClr val="FF0000"/>
                </a:solidFill>
                <a:latin typeface="Arial Black" panose="020B0A04020102020204" pitchFamily="34" charset="0"/>
              </a:rPr>
              <a:t>Copyright </a:t>
            </a:r>
            <a:r>
              <a:rPr lang="sl-SI" sz="1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legislation</a:t>
            </a:r>
            <a:r>
              <a:rPr lang="sl-SI" sz="1800" dirty="0">
                <a:solidFill>
                  <a:srgbClr val="FF0000"/>
                </a:solidFill>
                <a:latin typeface="Arial Black" panose="020B0A04020102020204" pitchFamily="34" charset="0"/>
              </a:rPr>
              <a:t>  Slovenia 1929 - 2022</a:t>
            </a:r>
            <a:endParaRPr lang="en-US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1590778820089471"/>
          <c:y val="8.2262181501058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cap="none" spc="0" normalizeH="0" baseline="0">
              <a:ln>
                <a:solidFill>
                  <a:srgbClr val="FDFDFD"/>
                </a:solidFill>
              </a:ln>
              <a:solidFill>
                <a:schemeClr val="dk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518666457581809E-3"/>
          <c:y val="2.5278842002891513E-2"/>
          <c:w val="0.99162251265078838"/>
          <c:h val="0.91656711185453954"/>
        </c:manualLayout>
      </c:layout>
      <c:lineChart>
        <c:grouping val="percentStacked"/>
        <c:varyColors val="0"/>
        <c:ser>
          <c:idx val="2"/>
          <c:order val="0"/>
          <c:tx>
            <c:strRef>
              <c:f>List1!$D$1</c:f>
              <c:strCache>
                <c:ptCount val="1"/>
                <c:pt idx="0">
                  <c:v>Nizi 3</c:v>
                </c:pt>
              </c:strCache>
            </c:strRef>
          </c:tx>
          <c:spPr>
            <a:ln w="2222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FE-44D5-ABA8-414C7F07D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892672"/>
        <c:axId val="549892016"/>
      </c:lineChart>
      <c:dateAx>
        <c:axId val="549892672"/>
        <c:scaling>
          <c:orientation val="minMax"/>
        </c:scaling>
        <c:delete val="1"/>
        <c:axPos val="b"/>
        <c:minorGridlines>
          <c:spPr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197" b="1" i="0" u="none" strike="noStrike" kern="1200" baseline="0">
                    <a:ln>
                      <a:solidFill>
                        <a:srgbClr val="FDFDFD"/>
                      </a:solidFill>
                    </a:ln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dirty="0"/>
                  <a:t>              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1929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                                       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1946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                        </a:t>
                </a:r>
                <a:r>
                  <a:rPr lang="sl-SI" baseline="0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  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1957-1968-1978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                                 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1995-2022       </a:t>
                </a:r>
              </a:p>
              <a:p>
                <a:pPr algn="l">
                  <a:defRPr/>
                </a:pP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     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Kingdom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Yugoslavia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                         </a:t>
                </a:r>
                <a:r>
                  <a:rPr lang="sl-SI" baseline="0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 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Socialist </a:t>
                </a:r>
                <a:r>
                  <a:rPr lang="sl-SI" dirty="0" err="1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Yugoslavia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                     </a:t>
                </a:r>
                <a:r>
                  <a:rPr lang="sl-SI" dirty="0" err="1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Slovenia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12859980092833265"/>
              <c:y val="0.8319165806326374"/>
            </c:manualLayout>
          </c:layout>
          <c:overlay val="0"/>
          <c:spPr>
            <a:solidFill>
              <a:schemeClr val="l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197" b="1" i="0" u="none" strike="noStrike" kern="1200" baseline="0">
                  <a:ln>
                    <a:solidFill>
                      <a:srgbClr val="FDFDFD"/>
                    </a:solidFill>
                  </a:ln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out"/>
        <c:minorTickMark val="none"/>
        <c:tickLblPos val="nextTo"/>
        <c:crossAx val="549892016"/>
        <c:crosses val="autoZero"/>
        <c:auto val="0"/>
        <c:lblOffset val="100"/>
        <c:baseTimeUnit val="days"/>
      </c:dateAx>
      <c:valAx>
        <c:axId val="549892016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ln>
                      <a:solidFill>
                        <a:srgbClr val="FDFDFD"/>
                      </a:solidFill>
                    </a:ln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Initial ownership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of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sl-SI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he author - remuneration</a:t>
                </a:r>
              </a:p>
            </c:rich>
          </c:tx>
          <c:layout>
            <c:manualLayout>
              <c:xMode val="edge"/>
              <c:yMode val="edge"/>
              <c:x val="9.189672462086915E-3"/>
              <c:y val="9.17253774471409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ln>
                    <a:solidFill>
                      <a:srgbClr val="FDFDFD"/>
                    </a:solidFill>
                  </a:ln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%" sourceLinked="1"/>
        <c:majorTickMark val="out"/>
        <c:minorTickMark val="none"/>
        <c:tickLblPos val="nextTo"/>
        <c:crossAx val="549892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38100" cap="flat" cmpd="sng" algn="ctr">
      <a:solidFill>
        <a:schemeClr val="tx2">
          <a:lumMod val="75000"/>
        </a:schemeClr>
      </a:solidFill>
      <a:prstDash val="solid"/>
      <a:round/>
    </a:ln>
    <a:effectLst/>
  </c:spPr>
  <c:txPr>
    <a:bodyPr/>
    <a:lstStyle/>
    <a:p>
      <a:pPr>
        <a:defRPr>
          <a:ln>
            <a:solidFill>
              <a:srgbClr val="FDFDFD"/>
            </a:solidFill>
          </a:ln>
          <a:solidFill>
            <a:schemeClr val="dk1"/>
          </a:solidFill>
        </a:defRPr>
      </a:pPr>
      <a:endParaRPr lang="sl-S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0.12282</cdr:x>
      <cdr:y>0.64053</cdr:y>
    </cdr:from>
    <cdr:to>
      <cdr:x>0.12282</cdr:x>
      <cdr:y>0.64053</cdr:y>
    </cdr:to>
    <cdr:cxnSp macro="">
      <cdr:nvCxnSpPr>
        <cdr:cNvPr id="3" name="Raven puščični povezovalnik 2">
          <a:extLst xmlns:a="http://schemas.openxmlformats.org/drawingml/2006/main">
            <a:ext uri="{FF2B5EF4-FFF2-40B4-BE49-F238E27FC236}">
              <a16:creationId xmlns:a16="http://schemas.microsoft.com/office/drawing/2014/main" id="{FAA2BD6E-C704-4FEF-97AF-6E36077A9472}"/>
            </a:ext>
          </a:extLst>
        </cdr:cNvPr>
        <cdr:cNvCxnSpPr/>
      </cdr:nvCxnSpPr>
      <cdr:spPr>
        <a:xfrm xmlns:a="http://schemas.openxmlformats.org/drawingml/2006/main">
          <a:off x="1188133" y="3775861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0.13729</cdr:x>
      <cdr:y>0.35694</cdr:y>
    </cdr:from>
    <cdr:to>
      <cdr:x>0.87546</cdr:x>
      <cdr:y>0.8191</cdr:y>
    </cdr:to>
    <cdr:sp macro="" textlink="">
      <cdr:nvSpPr>
        <cdr:cNvPr id="27" name="Prostoročno: oblika 26">
          <a:extLst xmlns:a="http://schemas.openxmlformats.org/drawingml/2006/main">
            <a:ext uri="{FF2B5EF4-FFF2-40B4-BE49-F238E27FC236}">
              <a16:creationId xmlns:a16="http://schemas.microsoft.com/office/drawing/2014/main" id="{252BA029-6CAC-49A9-A43A-DDB21B5E9E53}"/>
            </a:ext>
          </a:extLst>
        </cdr:cNvPr>
        <cdr:cNvSpPr/>
      </cdr:nvSpPr>
      <cdr:spPr>
        <a:xfrm xmlns:a="http://schemas.openxmlformats.org/drawingml/2006/main">
          <a:off x="1328150" y="1847945"/>
          <a:ext cx="7141003" cy="2392691"/>
        </a:xfrm>
        <a:custGeom xmlns:a="http://schemas.openxmlformats.org/drawingml/2006/main">
          <a:avLst/>
          <a:gdLst>
            <a:gd name="connsiteX0" fmla="*/ 0 w 7186863"/>
            <a:gd name="connsiteY0" fmla="*/ 1852863 h 2841730"/>
            <a:gd name="connsiteX1" fmla="*/ 1299410 w 7186863"/>
            <a:gd name="connsiteY1" fmla="*/ 1868905 h 2841730"/>
            <a:gd name="connsiteX2" fmla="*/ 2310063 w 7186863"/>
            <a:gd name="connsiteY2" fmla="*/ 2839452 h 2841730"/>
            <a:gd name="connsiteX3" fmla="*/ 3529263 w 7186863"/>
            <a:gd name="connsiteY3" fmla="*/ 1556084 h 2841730"/>
            <a:gd name="connsiteX4" fmla="*/ 5799221 w 7186863"/>
            <a:gd name="connsiteY4" fmla="*/ 1459831 h 2841730"/>
            <a:gd name="connsiteX5" fmla="*/ 6481010 w 7186863"/>
            <a:gd name="connsiteY5" fmla="*/ 288758 h 2841730"/>
            <a:gd name="connsiteX6" fmla="*/ 7186863 w 7186863"/>
            <a:gd name="connsiteY6" fmla="*/ 0 h 284173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7186863" h="2841730">
              <a:moveTo>
                <a:pt x="0" y="1852863"/>
              </a:moveTo>
              <a:cubicBezTo>
                <a:pt x="457199" y="1778668"/>
                <a:pt x="914399" y="1704473"/>
                <a:pt x="1299410" y="1868905"/>
              </a:cubicBezTo>
              <a:cubicBezTo>
                <a:pt x="1684421" y="2033337"/>
                <a:pt x="1938421" y="2891589"/>
                <a:pt x="2310063" y="2839452"/>
              </a:cubicBezTo>
              <a:cubicBezTo>
                <a:pt x="2681705" y="2787315"/>
                <a:pt x="2947737" y="1786021"/>
                <a:pt x="3529263" y="1556084"/>
              </a:cubicBezTo>
              <a:cubicBezTo>
                <a:pt x="4110789" y="1326147"/>
                <a:pt x="5307263" y="1671052"/>
                <a:pt x="5799221" y="1459831"/>
              </a:cubicBezTo>
              <a:cubicBezTo>
                <a:pt x="6291179" y="1248610"/>
                <a:pt x="6249736" y="532063"/>
                <a:pt x="6481010" y="288758"/>
              </a:cubicBezTo>
              <a:cubicBezTo>
                <a:pt x="6712284" y="45453"/>
                <a:pt x="7059863" y="94916"/>
                <a:pt x="7186863" y="0"/>
              </a:cubicBez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l-SI" dirty="0">
            <a:highlight>
              <a:srgbClr val="FFFF00"/>
            </a:highligh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84F6354-0FE6-864A-BFE2-4EE72BF01BC0}" type="datetimeFigureOut">
              <a:rPr lang="en-HR" smtClean="0"/>
              <a:t>07.10.2025.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9F9941A-A774-594C-8708-F216A2923EA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90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Good</a:t>
            </a:r>
            <a:r>
              <a:rPr lang="sl-SI" dirty="0"/>
              <a:t> </a:t>
            </a:r>
            <a:r>
              <a:rPr lang="sl-SI" dirty="0" err="1"/>
              <a:t>morning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941A-A774-594C-8708-F216A2923EAA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2722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- I will hurry up with my presentation</a:t>
            </a:r>
          </a:p>
          <a:p>
            <a:r>
              <a:rPr lang="en-US" sz="1500" dirty="0"/>
              <a:t>- I will show the 5 Empires that ruled over Slovenia, including their Copyright legislation</a:t>
            </a:r>
          </a:p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941A-A774-594C-8708-F216A2923EAA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4933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this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is Slovenia,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my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little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country</a:t>
            </a:r>
            <a:endParaRPr lang="sl-SI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- I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will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show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you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how Slovenia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its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Copyright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Law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survived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under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6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Empires</a:t>
            </a:r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941A-A774-594C-8708-F216A2923EAA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1232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- Napoleonic Wars: after the </a:t>
            </a:r>
            <a:r>
              <a:rPr lang="en-US" sz="1300" i="1" dirty="0">
                <a:solidFill>
                  <a:srgbClr val="000000"/>
                </a:solidFill>
                <a:latin typeface="Times New Roman" pitchFamily="18" charset="0"/>
              </a:rPr>
              <a:t>Treaty of </a:t>
            </a:r>
            <a:r>
              <a:rPr lang="en-US" sz="1300" i="1" dirty="0" err="1">
                <a:solidFill>
                  <a:srgbClr val="000000"/>
                </a:solidFill>
                <a:latin typeface="Times New Roman" pitchFamily="18" charset="0"/>
              </a:rPr>
              <a:t>Pressburg</a:t>
            </a:r>
            <a:r>
              <a:rPr lang="sl-SI" sz="1300" i="1" dirty="0">
                <a:solidFill>
                  <a:srgbClr val="000000"/>
                </a:solidFill>
                <a:latin typeface="Times New Roman" pitchFamily="18" charset="0"/>
              </a:rPr>
              <a:t>/Bratislava</a:t>
            </a:r>
            <a:r>
              <a:rPr lang="en-US" sz="13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(1805) and especially after the </a:t>
            </a:r>
            <a:r>
              <a:rPr lang="en-US" sz="1300" i="1" dirty="0">
                <a:solidFill>
                  <a:srgbClr val="000000"/>
                </a:solidFill>
                <a:latin typeface="Times New Roman" pitchFamily="18" charset="0"/>
              </a:rPr>
              <a:t>Treaty of </a:t>
            </a:r>
            <a:r>
              <a:rPr lang="en-US" sz="1300" i="1" dirty="0" err="1">
                <a:solidFill>
                  <a:srgbClr val="000000"/>
                </a:solidFill>
                <a:latin typeface="Times New Roman" pitchFamily="18" charset="0"/>
              </a:rPr>
              <a:t>Schönbrunn</a:t>
            </a:r>
            <a:r>
              <a:rPr lang="en-US" sz="13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(1809), Kingdom of Austria lost </a:t>
            </a:r>
            <a:r>
              <a:rPr lang="en-US" sz="1300" dirty="0" err="1">
                <a:solidFill>
                  <a:srgbClr val="000000"/>
                </a:solidFill>
                <a:latin typeface="Times New Roman" pitchFamily="18" charset="0"/>
              </a:rPr>
              <a:t>Carinthian</a:t>
            </a:r>
            <a:endParaRPr lang="sl-SI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western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territories (</a:t>
            </a:r>
            <a:r>
              <a:rPr lang="en-US" sz="1300" dirty="0" err="1">
                <a:solidFill>
                  <a:srgbClr val="000000"/>
                </a:solidFill>
                <a:latin typeface="Times New Roman" pitchFamily="18" charset="0"/>
              </a:rPr>
              <a:t>Gailtal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), Carniola, Gorizia and </a:t>
            </a:r>
            <a:r>
              <a:rPr lang="en-US" sz="1300" dirty="0" err="1">
                <a:solidFill>
                  <a:srgbClr val="000000"/>
                </a:solidFill>
                <a:latin typeface="Times New Roman" pitchFamily="18" charset="0"/>
              </a:rPr>
              <a:t>Gradisca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, Trieste, Istria and Dalmatian coast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till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Bay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of Kotor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, parts of Croatia south of the Sava river</a:t>
            </a:r>
          </a:p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- Provinces </a:t>
            </a:r>
            <a:r>
              <a:rPr lang="en-US" sz="1300" dirty="0" err="1">
                <a:solidFill>
                  <a:srgbClr val="000000"/>
                </a:solidFill>
                <a:latin typeface="Times New Roman" pitchFamily="18" charset="0"/>
              </a:rPr>
              <a:t>illyriennes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sl-SI" sz="1300" dirty="0" err="1">
                <a:solidFill>
                  <a:srgbClr val="000000"/>
                </a:solidFill>
                <a:latin typeface="Times New Roman" pitchFamily="18" charset="0"/>
              </a:rPr>
              <a:t>were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officially annexed to the French Empire, capital city Ljubljana, French governor-general Auguste de </a:t>
            </a:r>
            <a:r>
              <a:rPr lang="en-US" sz="1300" dirty="0" err="1">
                <a:solidFill>
                  <a:srgbClr val="000000"/>
                </a:solidFill>
                <a:latin typeface="Times New Roman" pitchFamily="18" charset="0"/>
              </a:rPr>
              <a:t>Marmont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sl-SI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- t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hey brought French legal, social, and educational reforms and briefly united Slovenes and Croats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stimulated intellectual and linguistic movements that later</a:t>
            </a:r>
            <a:endParaRPr lang="sl-SI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 fueled Slovene national awakening</a:t>
            </a:r>
            <a:endParaRPr lang="sl-SI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7952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after the failed invasion of Russia (1812)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during the War of the Sixth Coalition</a:t>
            </a:r>
            <a:r>
              <a:rPr lang="sl-SI" sz="1300" dirty="0">
                <a:solidFill>
                  <a:srgbClr val="000000"/>
                </a:solidFill>
                <a:latin typeface="Times New Roman" pitchFamily="18" charset="0"/>
              </a:rPr>
              <a:t> (1813), 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by the Treaty of Paris (1814), territories restored to the Austrian Empire</a:t>
            </a:r>
          </a:p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941A-A774-594C-8708-F216A2923EAA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1585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r>
              <a:rPr lang="sl-SI" sz="1300" dirty="0"/>
              <a:t>- Les </a:t>
            </a:r>
            <a:r>
              <a:rPr lang="sl-SI" sz="1300" dirty="0" err="1"/>
              <a:t>lois</a:t>
            </a:r>
            <a:r>
              <a:rPr lang="sl-SI" sz="1300" dirty="0"/>
              <a:t> </a:t>
            </a:r>
            <a:r>
              <a:rPr lang="sl-SI" sz="1300" dirty="0" err="1"/>
              <a:t>actuellement</a:t>
            </a:r>
            <a:r>
              <a:rPr lang="sl-SI" sz="1300" dirty="0"/>
              <a:t> en </a:t>
            </a:r>
            <a:r>
              <a:rPr lang="sl-SI" sz="1300" dirty="0" err="1"/>
              <a:t>vigueur</a:t>
            </a:r>
            <a:r>
              <a:rPr lang="sl-SI" sz="1300" dirty="0"/>
              <a:t> </a:t>
            </a:r>
            <a:r>
              <a:rPr lang="sl-SI" sz="1300" dirty="0" err="1"/>
              <a:t>dans</a:t>
            </a:r>
            <a:r>
              <a:rPr lang="sl-SI" sz="1300" dirty="0"/>
              <a:t> </a:t>
            </a:r>
            <a:r>
              <a:rPr lang="sl-SI" sz="1300" dirty="0" err="1"/>
              <a:t>l‘Empire</a:t>
            </a:r>
            <a:r>
              <a:rPr lang="sl-SI" sz="1300" dirty="0"/>
              <a:t> </a:t>
            </a:r>
            <a:r>
              <a:rPr lang="sl-SI" sz="1300" dirty="0" err="1"/>
              <a:t>francais</a:t>
            </a:r>
            <a:r>
              <a:rPr lang="sl-SI" sz="1300" dirty="0"/>
              <a:t> </a:t>
            </a:r>
            <a:r>
              <a:rPr lang="sl-SI" sz="1300" dirty="0" err="1"/>
              <a:t>seront</a:t>
            </a:r>
            <a:r>
              <a:rPr lang="sl-SI" sz="1300" dirty="0"/>
              <a:t> </a:t>
            </a:r>
            <a:r>
              <a:rPr lang="sl-SI" sz="1300" dirty="0" err="1"/>
              <a:t>desuite</a:t>
            </a:r>
            <a:r>
              <a:rPr lang="sl-SI" sz="1300" dirty="0"/>
              <a:t> </a:t>
            </a:r>
            <a:r>
              <a:rPr lang="sl-SI" sz="1300" dirty="0" err="1"/>
              <a:t>envoyées</a:t>
            </a:r>
            <a:r>
              <a:rPr lang="sl-SI" sz="1300" dirty="0"/>
              <a:t> </a:t>
            </a:r>
            <a:r>
              <a:rPr lang="sl-SI" sz="1300" dirty="0" err="1"/>
              <a:t>dans</a:t>
            </a:r>
            <a:r>
              <a:rPr lang="sl-SI" sz="1300" dirty="0"/>
              <a:t> le </a:t>
            </a:r>
            <a:r>
              <a:rPr lang="sl-SI" sz="1300" dirty="0" err="1"/>
              <a:t>Provinces</a:t>
            </a:r>
            <a:r>
              <a:rPr lang="sl-SI" sz="1300" dirty="0"/>
              <a:t> e </a:t>
            </a:r>
            <a:r>
              <a:rPr lang="sl-SI" sz="1300" dirty="0" err="1"/>
              <a:t>traduites</a:t>
            </a:r>
            <a:r>
              <a:rPr lang="sl-SI" sz="1300" dirty="0"/>
              <a:t> </a:t>
            </a:r>
            <a:r>
              <a:rPr lang="sl-SI" sz="1300" dirty="0" err="1"/>
              <a:t>dans</a:t>
            </a:r>
            <a:r>
              <a:rPr lang="sl-SI" sz="1300" dirty="0"/>
              <a:t> les </a:t>
            </a:r>
            <a:r>
              <a:rPr lang="sl-SI" sz="1300" dirty="0" err="1"/>
              <a:t>diférentes</a:t>
            </a:r>
            <a:r>
              <a:rPr lang="sl-SI" sz="1300" dirty="0"/>
              <a:t> </a:t>
            </a:r>
            <a:r>
              <a:rPr lang="sl-SI" sz="1300" dirty="0" err="1"/>
              <a:t>langues</a:t>
            </a:r>
            <a:r>
              <a:rPr lang="sl-SI" sz="1300" dirty="0"/>
              <a:t> </a:t>
            </a:r>
            <a:r>
              <a:rPr lang="sl-SI" sz="1300" dirty="0" err="1"/>
              <a:t>qui</a:t>
            </a:r>
            <a:r>
              <a:rPr lang="sl-SI" sz="1300" dirty="0"/>
              <a:t> y </a:t>
            </a:r>
            <a:r>
              <a:rPr lang="sl-SI" sz="1300" dirty="0" err="1"/>
              <a:t>sont</a:t>
            </a:r>
            <a:r>
              <a:rPr lang="sl-SI" sz="1300" dirty="0"/>
              <a:t> en </a:t>
            </a:r>
            <a:r>
              <a:rPr lang="sl-SI" sz="1300" dirty="0" err="1"/>
              <a:t>usage</a:t>
            </a:r>
            <a:r>
              <a:rPr lang="sl-SI" sz="1300" dirty="0"/>
              <a:t>.</a:t>
            </a:r>
            <a:endParaRPr lang="sl-SI" dirty="0">
              <a:effectLst/>
            </a:endParaRPr>
          </a:p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941A-A774-594C-8708-F216A2923EAA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5649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941A-A774-594C-8708-F216A2923EAA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8836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AD5A9-BCFE-E426-73F2-6DE9F462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8" y="2922905"/>
            <a:ext cx="10899423" cy="341693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2pPr>
            <a:lvl3pPr marL="9144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3pPr>
            <a:lvl4pPr marL="13716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4pPr>
            <a:lvl5pPr marL="1828800" indent="0">
              <a:buFontTx/>
              <a:buNone/>
              <a:defRPr sz="160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C10A031-D5DF-3FAA-AA23-19BF3D31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8" y="1462405"/>
            <a:ext cx="10899423" cy="1325563"/>
          </a:xfrm>
        </p:spPr>
        <p:txBody>
          <a:bodyPr>
            <a:normAutofit/>
          </a:bodyPr>
          <a:lstStyle>
            <a:lvl1pPr>
              <a:defRPr sz="3300" b="1" i="0" baseline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5AF597-5507-076F-124E-EE07826E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511" y="6356350"/>
            <a:ext cx="2743200" cy="365125"/>
          </a:xfrm>
        </p:spPr>
        <p:txBody>
          <a:bodyPr/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58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3056-10D5-5E1E-C42F-21B9C6ED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674" y="1177605"/>
            <a:ext cx="6021239" cy="2462741"/>
          </a:xfrm>
        </p:spPr>
        <p:txBody>
          <a:bodyPr anchor="b"/>
          <a:lstStyle>
            <a:lvl1pPr algn="ctr">
              <a:defRPr sz="6000" baseline="0">
                <a:solidFill>
                  <a:schemeClr val="accent1">
                    <a:lumMod val="5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3D013-0BBE-E87B-615F-494E5B5CD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674" y="3847381"/>
            <a:ext cx="6021239" cy="170787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2">
                    <a:lumMod val="75000"/>
                    <a:lumOff val="2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216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1902A-1CC1-7DAF-7CF8-972C20B1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113DF-6D75-5125-336B-023290B9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20337-2AC8-9C3E-4900-4694C9CB5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20739-EA3B-0A47-B5E0-ED592EFD0E11}" type="datetime1">
              <a:rPr lang="hr-HR" smtClean="0"/>
              <a:t>07.10.2025.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FA065-24E0-CD9F-05E3-7B843A15F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HR"/>
              <a:t>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0C36-9DB2-45E5-D4A2-FE3C52D95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41B02-5523-9949-A976-A25C7FA2FED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907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s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198E-1BA7-9098-980A-53944372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978" y="3378011"/>
            <a:ext cx="5617145" cy="587189"/>
          </a:xfrm>
        </p:spPr>
        <p:txBody>
          <a:bodyPr>
            <a:normAutofit fontScale="90000"/>
          </a:bodyPr>
          <a:lstStyle/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sl-SI" altLang="sl-SI" sz="1800" b="1" i="1" dirty="0">
                <a:solidFill>
                  <a:srgbClr val="D34817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en-US" altLang="sl-SI" sz="1800" b="1" i="1" dirty="0">
                <a:latin typeface="Calibri"/>
                <a:ea typeface="+mn-ea"/>
                <a:cs typeface="+mn-cs"/>
              </a:rPr>
              <a:t>Miha Trampuž</a:t>
            </a:r>
            <a:br>
              <a:rPr lang="en-US" altLang="sl-SI" sz="1200" b="1" i="1" dirty="0">
                <a:latin typeface="Calibri"/>
                <a:ea typeface="+mn-ea"/>
                <a:cs typeface="+mn-cs"/>
              </a:rPr>
            </a:br>
            <a:r>
              <a:rPr lang="en-US" altLang="sl-SI" sz="1200" dirty="0">
                <a:latin typeface="Calibri"/>
                <a:ea typeface="+mn-ea"/>
                <a:cs typeface="+mn-cs"/>
              </a:rPr>
              <a:t>Copyright Law Institute, Ljubljana, Slovenia</a:t>
            </a:r>
            <a:endParaRPr lang="en-H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37CA4-7E25-98A1-D923-596F8F2EB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064" y="3695700"/>
            <a:ext cx="7038975" cy="2178423"/>
          </a:xfrm>
        </p:spPr>
        <p:txBody>
          <a:bodyPr>
            <a:normAutofit/>
          </a:bodyPr>
          <a:lstStyle/>
          <a:p>
            <a:pPr algn="l"/>
            <a:endParaRPr lang="sl-SI" altLang="sl-SI" sz="17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br>
              <a:rPr lang="sl-SI" altLang="sl-SI" sz="1100" dirty="0">
                <a:solidFill>
                  <a:schemeClr val="accent1">
                    <a:lumMod val="50000"/>
                  </a:schemeClr>
                </a:solidFill>
              </a:rPr>
            </a:br>
            <a:endParaRPr lang="sl-SI" altLang="sl-SI" sz="11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br>
              <a:rPr lang="sl-SI" altLang="sl-SI" sz="2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l-SI" sz="26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61BB90E-C89E-4C60-A1E5-B8227F897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21449"/>
              </p:ext>
            </p:extLst>
          </p:nvPr>
        </p:nvGraphicFramePr>
        <p:xfrm>
          <a:off x="4772023" y="4116053"/>
          <a:ext cx="6134100" cy="160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0">
                  <a:extLst>
                    <a:ext uri="{9D8B030D-6E8A-4147-A177-3AD203B41FA5}">
                      <a16:colId xmlns:a16="http://schemas.microsoft.com/office/drawing/2014/main" val="2693377884"/>
                    </a:ext>
                  </a:extLst>
                </a:gridCol>
              </a:tblGrid>
              <a:tr h="1607217">
                <a:tc>
                  <a:txBody>
                    <a:bodyPr/>
                    <a:lstStyle/>
                    <a:p>
                      <a:r>
                        <a:rPr lang="sl-SI" altLang="sl-SI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n-US" altLang="sl-SI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irst</a:t>
                      </a:r>
                      <a:r>
                        <a:rPr lang="en-US" altLang="sl-SI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session: Specific features of copyright (and related rights) in Central Europe</a:t>
                      </a:r>
                      <a:endParaRPr lang="sl-SI" altLang="sl-SI" sz="11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sl-SI" altLang="sl-SI" sz="12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sl-SI" altLang="sl-SI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Gleanings</a:t>
                      </a:r>
                      <a:r>
                        <a:rPr lang="sl-SI" altLang="sl-SI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sl-SI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from the history of Copyright Law</a:t>
                      </a:r>
                      <a:r>
                        <a:rPr lang="sl-SI" altLang="sl-SI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sl-SI" altLang="sl-SI" sz="2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Slovenia</a:t>
                      </a:r>
                      <a:br>
                        <a:rPr lang="sl-SI" altLang="sl-SI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Whose right is Copyright ?</a:t>
                      </a:r>
                      <a:br>
                        <a:rPr lang="en-US" altLang="sl-SI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5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47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4D25C8-F78B-38EB-43CF-0F7D8462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8" y="1709928"/>
            <a:ext cx="10899423" cy="4919471"/>
          </a:xfrm>
        </p:spPr>
        <p:txBody>
          <a:bodyPr/>
          <a:lstStyle/>
          <a:p>
            <a:endParaRPr lang="sl-SI" dirty="0"/>
          </a:p>
          <a:p>
            <a:endParaRPr lang="en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D276D8-39B3-EC1C-A5AF-C73AC084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822960"/>
            <a:ext cx="10978783" cy="54800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sl-SI" sz="3100" dirty="0"/>
              <a:t>Conclusion </a:t>
            </a:r>
            <a:r>
              <a:rPr lang="sl-SI" altLang="sl-SI" sz="3100" dirty="0"/>
              <a:t>- </a:t>
            </a:r>
            <a:r>
              <a:rPr lang="en-US" altLang="sl-SI" sz="3100" dirty="0"/>
              <a:t>whose right is Copyright ?</a:t>
            </a:r>
            <a:r>
              <a:rPr lang="sl-SI" altLang="sl-SI" sz="3100" dirty="0"/>
              <a:t> </a:t>
            </a:r>
            <a:r>
              <a:rPr lang="sl-SI" altLang="sl-SI" sz="1000" dirty="0"/>
              <a:t>(</a:t>
            </a:r>
            <a:r>
              <a:rPr lang="sl-SI" altLang="sl-SI" sz="1000" dirty="0">
                <a:solidFill>
                  <a:schemeClr val="bg2">
                    <a:lumMod val="25000"/>
                  </a:schemeClr>
                </a:solidFill>
              </a:rPr>
              <a:t>approximative)</a:t>
            </a:r>
            <a:r>
              <a:rPr lang="sl-SI" altLang="sl-SI" sz="1000" dirty="0"/>
              <a:t> </a:t>
            </a:r>
            <a:r>
              <a:rPr lang="en-US" altLang="sl-SI" sz="3200" dirty="0"/>
              <a:t> </a:t>
            </a:r>
            <a:br>
              <a:rPr lang="en-US" altLang="sl-SI" sz="5400" dirty="0"/>
            </a:br>
            <a:endParaRPr lang="en-HR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79B7E-C698-F06F-E4B5-6ACD0348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10/10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75FED3FC-B57D-4BC5-BFD8-63A79D669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672986"/>
              </p:ext>
            </p:extLst>
          </p:nvPr>
        </p:nvGraphicFramePr>
        <p:xfrm>
          <a:off x="1259047" y="1581055"/>
          <a:ext cx="9673903" cy="517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EF15CEC-9640-409B-B072-66CE80E88701}"/>
              </a:ext>
            </a:extLst>
          </p:cNvPr>
          <p:cNvSpPr txBox="1"/>
          <p:nvPr/>
        </p:nvSpPr>
        <p:spPr>
          <a:xfrm>
            <a:off x="9232231" y="6094740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4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4D25C8-F78B-38EB-43CF-0F7D8462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552687"/>
            <a:ext cx="11125087" cy="5565289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altLang="sl-SI" sz="1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D276D8-39B3-EC1C-A5AF-C73AC084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55" y="465667"/>
            <a:ext cx="10899423" cy="368278"/>
          </a:xfrm>
        </p:spPr>
        <p:txBody>
          <a:bodyPr>
            <a:normAutofit fontScale="90000"/>
          </a:bodyPr>
          <a:lstStyle/>
          <a:p>
            <a:pPr algn="ctr"/>
            <a:br>
              <a:rPr lang="sl-SI" altLang="sl-SI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sl-SI" sz="3100" dirty="0"/>
              <a:t>Conclusion </a:t>
            </a:r>
            <a:r>
              <a:rPr lang="sl-SI" altLang="sl-SI" sz="3100" dirty="0"/>
              <a:t>- W</a:t>
            </a:r>
            <a:r>
              <a:rPr lang="en-US" altLang="sl-SI" sz="3100" dirty="0">
                <a:solidFill>
                  <a:schemeClr val="bg2">
                    <a:lumMod val="25000"/>
                  </a:schemeClr>
                </a:solidFill>
              </a:rPr>
              <a:t>hose right is Copyright ?</a:t>
            </a:r>
            <a:r>
              <a:rPr lang="sl-SI" altLang="sl-SI" sz="31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sl-SI" altLang="sl-SI" sz="8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sl-SI" altLang="sl-SI" sz="1100" dirty="0">
                <a:solidFill>
                  <a:schemeClr val="bg2">
                    <a:lumMod val="25000"/>
                  </a:schemeClr>
                </a:solidFill>
              </a:rPr>
              <a:t>approximative)</a:t>
            </a:r>
            <a:br>
              <a:rPr lang="sl-SI" altLang="sl-SI" sz="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sl-SI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en-US" altLang="sl-SI" sz="2400" dirty="0"/>
            </a:b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79B7E-C698-F06F-E4B5-6ACD0348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10/10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F02F118-136A-4EC6-9193-F8CB1B3D2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78173"/>
              </p:ext>
            </p:extLst>
          </p:nvPr>
        </p:nvGraphicFramePr>
        <p:xfrm>
          <a:off x="600075" y="1259157"/>
          <a:ext cx="11080099" cy="543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575">
                  <a:extLst>
                    <a:ext uri="{9D8B030D-6E8A-4147-A177-3AD203B41FA5}">
                      <a16:colId xmlns:a16="http://schemas.microsoft.com/office/drawing/2014/main" val="2831357972"/>
                    </a:ext>
                  </a:extLst>
                </a:gridCol>
                <a:gridCol w="1833358">
                  <a:extLst>
                    <a:ext uri="{9D8B030D-6E8A-4147-A177-3AD203B41FA5}">
                      <a16:colId xmlns:a16="http://schemas.microsoft.com/office/drawing/2014/main" val="2646181614"/>
                    </a:ext>
                  </a:extLst>
                </a:gridCol>
                <a:gridCol w="1909967">
                  <a:extLst>
                    <a:ext uri="{9D8B030D-6E8A-4147-A177-3AD203B41FA5}">
                      <a16:colId xmlns:a16="http://schemas.microsoft.com/office/drawing/2014/main" val="3485621537"/>
                    </a:ext>
                  </a:extLst>
                </a:gridCol>
                <a:gridCol w="2384750">
                  <a:extLst>
                    <a:ext uri="{9D8B030D-6E8A-4147-A177-3AD203B41FA5}">
                      <a16:colId xmlns:a16="http://schemas.microsoft.com/office/drawing/2014/main" val="1146739960"/>
                    </a:ext>
                  </a:extLst>
                </a:gridCol>
                <a:gridCol w="2450449">
                  <a:extLst>
                    <a:ext uri="{9D8B030D-6E8A-4147-A177-3AD203B41FA5}">
                      <a16:colId xmlns:a16="http://schemas.microsoft.com/office/drawing/2014/main" val="100340477"/>
                    </a:ext>
                  </a:extLst>
                </a:gridCol>
              </a:tblGrid>
              <a:tr h="243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INITIAL OWNERSHIP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1" noProof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Kingdom Yugoslavia  1929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Socialist Yugoslavia  1946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noProof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Socialist Yugoslavia 1957-1968-1978</a:t>
                      </a:r>
                      <a:endParaRPr lang="en-US" sz="1100" noProof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Slovenia 1995-2022 (EU 2004-2022)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616027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Author – </a:t>
                      </a:r>
                      <a:r>
                        <a:rPr kumimoji="0" lang="sl-SI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sl-SI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 person</a:t>
                      </a:r>
                      <a:r>
                        <a:rPr kumimoji="0" lang="sl-SI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is owner 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570440"/>
                  </a:ext>
                </a:extLst>
              </a:tr>
              <a:tr h="39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State as owner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may take over; State </a:t>
                      </a:r>
                      <a:r>
                        <a:rPr lang="en-US" sz="1000" i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p.m.er</a:t>
                      </a: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 important for military defence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8267227"/>
                  </a:ext>
                </a:extLst>
              </a:tr>
              <a:tr h="284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Employer as rebuttable owner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– </a:t>
                      </a:r>
                      <a:r>
                        <a:rPr lang="sl-SI" sz="10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sl-SI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or 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– </a:t>
                      </a:r>
                      <a:r>
                        <a:rPr lang="sl-SI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0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sl-SI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280383"/>
                  </a:ext>
                </a:extLst>
              </a:tr>
              <a:tr h="39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Commissioner as rebuttable owner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 </a:t>
                      </a:r>
                      <a:r>
                        <a:rPr lang="sl-SI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software; collective works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 </a:t>
                      </a:r>
                      <a:r>
                        <a:rPr lang="sl-SI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collective 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822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Producer as rebuttable owner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 (AV works)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(AV works)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475221"/>
                  </a:ext>
                </a:extLst>
              </a:tr>
              <a:tr h="410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Corrective measures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REMUNERATION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747270"/>
                  </a:ext>
                </a:extLst>
              </a:tr>
              <a:tr h="388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prescribed by default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best-seller-clause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063557"/>
                  </a:ext>
                </a:extLst>
              </a:tr>
              <a:tr h="395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appropriate and proportionate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inalienability (residual rights)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02268"/>
                  </a:ext>
                </a:extLst>
              </a:tr>
              <a:tr h="395450"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noProof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Corrective measures</a:t>
                      </a:r>
                    </a:p>
                    <a:p>
                      <a:pPr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noProof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CONTRACTS</a:t>
                      </a:r>
                      <a:endParaRPr lang="en-US" sz="1100" b="1" noProof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059106"/>
                  </a:ext>
                </a:extLst>
              </a:tr>
              <a:tr h="39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specification of each transferred right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legal presumptions of transfer (rebuttable)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(among co-authors)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transfers of rights are allowed only for 10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(see above)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397967"/>
                  </a:ext>
                </a:extLst>
              </a:tr>
              <a:tr h="395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prohibition of transfer of all future works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interpretation </a:t>
                      </a:r>
                      <a:r>
                        <a:rPr lang="en-US" sz="1000" i="1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favorem auctoris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97985"/>
                  </a:ext>
                </a:extLst>
              </a:tr>
              <a:tr h="264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transparency/ reporting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(AV works only)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 (all works)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014787"/>
                  </a:ext>
                </a:extLst>
              </a:tr>
              <a:tr h="449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obligation of exploitation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revocation by author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 works, publishing 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91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4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227AD-23D0-9541-15E9-FDE80B0EC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674" y="2418631"/>
            <a:ext cx="6021239" cy="17078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HR" sz="3200" b="1" dirty="0">
                <a:solidFill>
                  <a:schemeClr val="accent1">
                    <a:lumMod val="75000"/>
                  </a:schemeClr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2149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6E397-6334-358D-CD3E-B02C1C4A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564" y="2313305"/>
            <a:ext cx="8426824" cy="341693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sl-SI" sz="2000" b="1" dirty="0" err="1">
                <a:solidFill>
                  <a:schemeClr val="accent1">
                    <a:lumMod val="50000"/>
                  </a:schemeClr>
                </a:solidFill>
              </a:rPr>
              <a:t>Chapter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sl-SI" sz="2000" b="1" dirty="0" err="1">
                <a:solidFill>
                  <a:schemeClr val="accent1">
                    <a:lumMod val="50000"/>
                  </a:schemeClr>
                </a:solidFill>
              </a:rPr>
              <a:t>Five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000" b="1" dirty="0" err="1">
                <a:solidFill>
                  <a:schemeClr val="accent1">
                    <a:lumMod val="50000"/>
                  </a:schemeClr>
                </a:solidFill>
              </a:rPr>
              <a:t>Empires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r>
              <a:rPr lang="sl-SI" sz="1000" b="1" dirty="0">
                <a:solidFill>
                  <a:srgbClr val="FF0000"/>
                </a:solidFill>
              </a:rPr>
              <a:t>2 </a:t>
            </a:r>
            <a:r>
              <a:rPr lang="sl-SI" sz="1000" b="1" dirty="0" err="1">
                <a:solidFill>
                  <a:srgbClr val="FF0000"/>
                </a:solidFill>
              </a:rPr>
              <a:t>minutes</a:t>
            </a:r>
            <a:endParaRPr lang="sl-SI" sz="1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sl-SI" sz="2000" b="1" dirty="0" err="1">
                <a:solidFill>
                  <a:schemeClr val="accent1">
                    <a:lumMod val="50000"/>
                  </a:schemeClr>
                </a:solidFill>
              </a:rPr>
              <a:t>Chapter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sl-SI" sz="2000" b="1" dirty="0" err="1">
                <a:solidFill>
                  <a:schemeClr val="accent1">
                    <a:lumMod val="50000"/>
                  </a:schemeClr>
                </a:solidFill>
              </a:rPr>
              <a:t>Whose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000" b="1" dirty="0" err="1">
                <a:solidFill>
                  <a:schemeClr val="accent1">
                    <a:lumMod val="50000"/>
                  </a:schemeClr>
                </a:solidFill>
              </a:rPr>
              <a:t>right</a:t>
            </a:r>
            <a:r>
              <a:rPr lang="sl-SI" sz="2000" b="1" dirty="0">
                <a:solidFill>
                  <a:schemeClr val="accent1">
                    <a:lumMod val="50000"/>
                  </a:schemeClr>
                </a:solidFill>
              </a:rPr>
              <a:t> is Copyright ?</a:t>
            </a: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sl-SI" sz="1000" b="1" dirty="0">
                <a:solidFill>
                  <a:srgbClr val="FF0000"/>
                </a:solidFill>
              </a:rPr>
              <a:t>6 </a:t>
            </a:r>
            <a:r>
              <a:rPr lang="sl-SI" sz="1000" b="1" dirty="0" err="1">
                <a:solidFill>
                  <a:srgbClr val="FF0000"/>
                </a:solidFill>
              </a:rPr>
              <a:t>minutes</a:t>
            </a:r>
            <a:r>
              <a:rPr lang="sl-SI" sz="10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endParaRPr lang="sl-SI" sz="1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r>
              <a:rPr lang="sl-SI" sz="1000" b="1" dirty="0">
                <a:solidFill>
                  <a:srgbClr val="FF0000"/>
                </a:solidFill>
              </a:rPr>
              <a:t>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r>
              <a:rPr lang="sl-SI" sz="1000" b="1" dirty="0">
                <a:solidFill>
                  <a:srgbClr val="FF0000"/>
                </a:solidFill>
              </a:rPr>
              <a:t>  </a:t>
            </a:r>
            <a:endParaRPr lang="sl-SI" sz="1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4638" algn="l"/>
                <a:tab pos="533400" algn="l"/>
                <a:tab pos="625475" algn="l"/>
                <a:tab pos="1158875" algn="l"/>
                <a:tab pos="1341438" algn="l"/>
                <a:tab pos="1616075" algn="l"/>
              </a:tabLs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en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3949EA-0012-C5CA-EF23-B99F9B86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59" y="1005205"/>
            <a:ext cx="10899423" cy="1101501"/>
          </a:xfrm>
        </p:spPr>
        <p:txBody>
          <a:bodyPr>
            <a:normAutofit/>
          </a:bodyPr>
          <a:lstStyle/>
          <a:p>
            <a:pPr algn="ctr"/>
            <a:r>
              <a:rPr lang="sl-SI" sz="3200" dirty="0" err="1"/>
              <a:t>Contents</a:t>
            </a:r>
            <a:endParaRPr lang="en-HR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CE367-8C64-ABB0-47BF-13B3971D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 dirty="0"/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424183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334A9F7-BC3E-4BD9-8910-927F400C4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8379" y="2675873"/>
            <a:ext cx="4212701" cy="32006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B3E21-F7D5-F2EC-AEA7-254B51C8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 dirty="0"/>
              <a:t>3/10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541D241-E992-46CB-BED5-4D14DDA56F47}"/>
              </a:ext>
            </a:extLst>
          </p:cNvPr>
          <p:cNvSpPr/>
          <p:nvPr/>
        </p:nvSpPr>
        <p:spPr>
          <a:xfrm>
            <a:off x="609600" y="1890117"/>
            <a:ext cx="1077557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b="1" dirty="0" err="1">
                <a:solidFill>
                  <a:schemeClr val="accent1">
                    <a:lumMod val="50000"/>
                  </a:schemeClr>
                </a:solidFill>
              </a:rPr>
              <a:t>Republic</a:t>
            </a:r>
            <a:r>
              <a:rPr lang="sl-SI" altLang="sl-SI" sz="2400" b="1" dirty="0">
                <a:solidFill>
                  <a:schemeClr val="accent1">
                    <a:lumMod val="50000"/>
                  </a:schemeClr>
                </a:solidFill>
              </a:rPr>
              <a:t> of Slovenia  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1991 </a:t>
            </a:r>
            <a:b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b="1" dirty="0" err="1">
                <a:solidFill>
                  <a:schemeClr val="accent1">
                    <a:lumMod val="50000"/>
                  </a:schemeClr>
                </a:solidFill>
              </a:rPr>
              <a:t>European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 Union  </a:t>
            </a:r>
            <a:r>
              <a:rPr lang="sl-SI" sz="2400" b="1" dirty="0" err="1">
                <a:solidFill>
                  <a:schemeClr val="accent1">
                    <a:lumMod val="50000"/>
                  </a:schemeClr>
                </a:solidFill>
              </a:rPr>
              <a:t>member</a:t>
            </a:r>
            <a:r>
              <a:rPr lang="sl-SI" sz="2400" b="1" dirty="0">
                <a:solidFill>
                  <a:schemeClr val="accent1">
                    <a:lumMod val="50000"/>
                  </a:schemeClr>
                </a:solidFill>
              </a:rPr>
              <a:t> 2004</a:t>
            </a:r>
            <a:br>
              <a:rPr lang="sl-SI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l-SI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sl-S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br>
              <a:rPr lang="sl-S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1400" dirty="0"/>
              <a:t>- 1</a:t>
            </a:r>
            <a:r>
              <a:rPr lang="sl-SI" sz="1400" dirty="0">
                <a:solidFill>
                  <a:srgbClr val="000000"/>
                </a:solidFill>
              </a:rPr>
              <a:t>995 </a:t>
            </a:r>
            <a:r>
              <a:rPr lang="en-US" sz="1400" dirty="0">
                <a:solidFill>
                  <a:srgbClr val="000000"/>
                </a:solidFill>
              </a:rPr>
              <a:t>Act on </a:t>
            </a:r>
            <a:r>
              <a:rPr lang="en-US" sz="1400" spc="-5" dirty="0">
                <a:solidFill>
                  <a:srgbClr val="231F20"/>
                </a:solidFill>
                <a:ea typeface="Calibri" panose="020F0502020204030204" pitchFamily="34" charset="0"/>
              </a:rPr>
              <a:t>Copyright</a:t>
            </a:r>
            <a:r>
              <a:rPr lang="en-US" sz="1400" spc="155" dirty="0">
                <a:solidFill>
                  <a:srgbClr val="231F20"/>
                </a:solidFill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231F20"/>
                </a:solidFill>
                <a:ea typeface="Calibri" panose="020F0502020204030204" pitchFamily="34" charset="0"/>
              </a:rPr>
              <a:t>and</a:t>
            </a:r>
            <a:r>
              <a:rPr lang="en-US" sz="1400" spc="155" dirty="0">
                <a:solidFill>
                  <a:srgbClr val="231F20"/>
                </a:solidFill>
                <a:ea typeface="Calibri" panose="020F0502020204030204" pitchFamily="34" charset="0"/>
              </a:rPr>
              <a:t> </a:t>
            </a:r>
            <a:r>
              <a:rPr lang="en-US" sz="1400" spc="-15" dirty="0">
                <a:solidFill>
                  <a:srgbClr val="231F20"/>
                </a:solidFill>
                <a:ea typeface="Calibri" panose="020F0502020204030204" pitchFamily="34" charset="0"/>
              </a:rPr>
              <a:t>R</a:t>
            </a:r>
            <a:r>
              <a:rPr lang="en-US" sz="1400" spc="-20" dirty="0">
                <a:solidFill>
                  <a:srgbClr val="231F20"/>
                </a:solidFill>
                <a:ea typeface="Calibri" panose="020F0502020204030204" pitchFamily="34" charset="0"/>
              </a:rPr>
              <a:t>ela</a:t>
            </a:r>
            <a:r>
              <a:rPr lang="en-US" sz="1400" spc="-15" dirty="0">
                <a:solidFill>
                  <a:srgbClr val="231F20"/>
                </a:solidFill>
                <a:ea typeface="Calibri" panose="020F0502020204030204" pitchFamily="34" charset="0"/>
              </a:rPr>
              <a:t>ted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Rights</a:t>
            </a:r>
            <a:r>
              <a:rPr lang="en-US" sz="1400" spc="12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sl-SI" sz="1400" spc="120" dirty="0">
                <a:solidFill>
                  <a:srgbClr val="000000"/>
                </a:solidFill>
                <a:ea typeface="Calibri" panose="020F0502020204030204" pitchFamily="34" charset="0"/>
              </a:rPr>
              <a:t>                     </a:t>
            </a:r>
            <a:br>
              <a:rPr lang="sl-SI" sz="1400" spc="12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sl-SI" sz="1400" spc="120" dirty="0">
                <a:solidFill>
                  <a:srgbClr val="000000"/>
                </a:solidFill>
                <a:ea typeface="Calibri" panose="020F0502020204030204" pitchFamily="34" charset="0"/>
              </a:rPr>
              <a:t>-</a:t>
            </a:r>
            <a:r>
              <a:rPr lang="sl-SI" sz="1400" dirty="0">
                <a:solidFill>
                  <a:srgbClr val="000000"/>
                </a:solidFill>
              </a:rPr>
              <a:t>2016 </a:t>
            </a:r>
            <a:r>
              <a:rPr lang="en-US" sz="1400" dirty="0">
                <a:solidFill>
                  <a:srgbClr val="000000"/>
                </a:solidFill>
              </a:rPr>
              <a:t>Act on Collective Management </a:t>
            </a:r>
            <a:r>
              <a:rPr lang="sl-SI" sz="1400" dirty="0">
                <a:solidFill>
                  <a:srgbClr val="000000"/>
                </a:solidFill>
              </a:rPr>
              <a:t>of</a:t>
            </a:r>
            <a:br>
              <a:rPr lang="sl-SI" sz="1400" dirty="0">
                <a:solidFill>
                  <a:srgbClr val="000000"/>
                </a:solidFill>
              </a:rPr>
            </a:br>
            <a:r>
              <a:rPr lang="sl-SI" sz="1400" dirty="0">
                <a:solidFill>
                  <a:srgbClr val="000000"/>
                </a:solidFill>
              </a:rPr>
              <a:t>             </a:t>
            </a:r>
            <a:r>
              <a:rPr lang="en-US" sz="1400" dirty="0">
                <a:solidFill>
                  <a:srgbClr val="000000"/>
                </a:solidFill>
              </a:rPr>
              <a:t>Copyright and Related Rights</a:t>
            </a:r>
            <a:r>
              <a:rPr lang="sl-SI" sz="1400" dirty="0">
                <a:solidFill>
                  <a:srgbClr val="000000"/>
                </a:solidFill>
              </a:rPr>
              <a:t>                                </a:t>
            </a:r>
            <a:br>
              <a:rPr lang="en-US" sz="1400" dirty="0"/>
            </a:br>
            <a:r>
              <a:rPr lang="sl-SI" sz="1400" dirty="0"/>
              <a:t>- 2004 </a:t>
            </a:r>
            <a:r>
              <a:rPr lang="sl-SI" sz="1400" dirty="0" err="1"/>
              <a:t>Agreement</a:t>
            </a:r>
            <a:r>
              <a:rPr lang="sl-SI" sz="1400" dirty="0"/>
              <a:t> on </a:t>
            </a:r>
            <a:r>
              <a:rPr lang="sl-SI" sz="1400" dirty="0" err="1"/>
              <a:t>Accession</a:t>
            </a:r>
            <a:r>
              <a:rPr lang="sl-SI" sz="1400" dirty="0"/>
              <a:t> to </a:t>
            </a:r>
            <a:r>
              <a:rPr lang="sl-SI" sz="1400" dirty="0" err="1"/>
              <a:t>the</a:t>
            </a:r>
            <a:r>
              <a:rPr lang="sl-SI" sz="1400" dirty="0"/>
              <a:t> EU</a:t>
            </a:r>
            <a:endParaRPr lang="sl-SI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sz="14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sl-SI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0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FCE012-23C3-A1ED-E365-351C5F38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8" y="1371601"/>
            <a:ext cx="10899423" cy="4968240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r>
              <a:rPr lang="sl-SI" sz="2600" b="1" dirty="0"/>
              <a:t>                 </a:t>
            </a:r>
            <a:r>
              <a:rPr lang="sl-SI" altLang="sl-SI" sz="2600" b="1" dirty="0" err="1"/>
              <a:t>Provinces</a:t>
            </a:r>
            <a:r>
              <a:rPr lang="sl-SI" sz="2600" b="1" dirty="0"/>
              <a:t> </a:t>
            </a:r>
            <a:r>
              <a:rPr lang="sl-SI" sz="2600" b="1" dirty="0" err="1"/>
              <a:t>illyriennes</a:t>
            </a:r>
            <a:r>
              <a:rPr lang="sl-SI" sz="2600" b="1" dirty="0"/>
              <a:t>   1809-1813</a:t>
            </a:r>
          </a:p>
          <a:p>
            <a:endParaRPr lang="sl-SI" dirty="0"/>
          </a:p>
          <a:p>
            <a:endParaRPr lang="sl-SI" dirty="0"/>
          </a:p>
          <a:p>
            <a:endParaRPr lang="sl-SI" altLang="sl-SI" dirty="0"/>
          </a:p>
          <a:p>
            <a:endParaRPr lang="sl-SI" altLang="sl-SI" sz="1500" dirty="0"/>
          </a:p>
          <a:p>
            <a:r>
              <a:rPr lang="fr-FR" altLang="sl-SI" sz="1500" dirty="0"/>
              <a:t>- </a:t>
            </a:r>
            <a:r>
              <a:rPr lang="fr-FR" sz="1500" dirty="0"/>
              <a:t>1791 Décret spectacles </a:t>
            </a:r>
            <a:r>
              <a:rPr lang="sl-SI" sz="1500" dirty="0"/>
              <a:t>                                                                                                         </a:t>
            </a:r>
            <a:br>
              <a:rPr lang="fr-FR" sz="1500" dirty="0"/>
            </a:br>
            <a:r>
              <a:rPr lang="fr-FR" sz="1500" dirty="0"/>
              <a:t>- 1793 Décret-Loi propriété des auteurs  etc.</a:t>
            </a:r>
            <a:br>
              <a:rPr lang="fr-FR" sz="1500" dirty="0"/>
            </a:br>
            <a:r>
              <a:rPr lang="fr-FR" sz="1500" dirty="0"/>
              <a:t>- 1793 Loi théatres, représentation etc. </a:t>
            </a:r>
            <a:br>
              <a:rPr lang="fr-FR" sz="1500" dirty="0"/>
            </a:br>
            <a:r>
              <a:rPr lang="fr-FR" sz="1500" dirty="0"/>
              <a:t>- 1805 Décret d‘ouvrages posthumes</a:t>
            </a:r>
            <a:br>
              <a:rPr lang="fr-FR" sz="1500" dirty="0"/>
            </a:br>
            <a:r>
              <a:rPr lang="fr-FR" sz="1500" dirty="0"/>
              <a:t>- 1810 Code pénal</a:t>
            </a:r>
            <a:r>
              <a:rPr lang="fr-FR" altLang="sl-SI" sz="1500" dirty="0"/>
              <a:t>   </a:t>
            </a:r>
            <a:br>
              <a:rPr lang="sl-SI" altLang="sl-SI" sz="1500" dirty="0"/>
            </a:br>
            <a:r>
              <a:rPr lang="sl-SI" altLang="sl-SI" sz="1500" dirty="0"/>
              <a:t>        </a:t>
            </a:r>
            <a:br>
              <a:rPr lang="sl-SI" altLang="sl-SI" sz="1500" dirty="0"/>
            </a:br>
            <a:r>
              <a:rPr lang="sl-SI" altLang="sl-SI" sz="1500" dirty="0"/>
              <a:t>                      </a:t>
            </a: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sz="1500" dirty="0"/>
            </a:br>
            <a:br>
              <a:rPr lang="sl-SI" altLang="sl-SI" dirty="0"/>
            </a:br>
            <a:br>
              <a:rPr lang="sl-SI" altLang="sl-SI" dirty="0"/>
            </a:br>
            <a:br>
              <a:rPr lang="sl-SI" altLang="sl-SI" dirty="0"/>
            </a:br>
            <a:br>
              <a:rPr lang="sl-SI" altLang="sl-SI" dirty="0"/>
            </a:br>
            <a:br>
              <a:rPr lang="sl-SI" altLang="sl-SI" dirty="0"/>
            </a:br>
            <a:br>
              <a:rPr lang="sl-SI" altLang="sl-SI" dirty="0"/>
            </a:br>
            <a:br>
              <a:rPr lang="sl-SI" altLang="sl-SI" dirty="0"/>
            </a:br>
            <a:r>
              <a:rPr lang="sl-SI" altLang="sl-SI" dirty="0"/>
              <a:t>  </a:t>
            </a:r>
          </a:p>
          <a:p>
            <a:r>
              <a:rPr lang="sl-SI" altLang="sl-SI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www.dlib.si</a:t>
            </a:r>
            <a:r>
              <a:rPr lang="sl-SI" altLang="sl-SI" sz="1100" dirty="0"/>
              <a:t>   </a:t>
            </a:r>
            <a:r>
              <a:rPr lang="sl-SI" altLang="sl-SI" sz="1100" dirty="0" err="1"/>
              <a:t>Télégraphe</a:t>
            </a:r>
            <a:r>
              <a:rPr lang="sl-SI" altLang="sl-SI" sz="1100" dirty="0"/>
              <a:t> </a:t>
            </a:r>
            <a:r>
              <a:rPr lang="sl-SI" altLang="sl-SI" sz="1100" dirty="0" err="1"/>
              <a:t>officiel</a:t>
            </a:r>
            <a:r>
              <a:rPr lang="sl-SI" altLang="sl-SI" sz="1100" dirty="0"/>
              <a:t> 1811,  št. 42-45</a:t>
            </a:r>
            <a:br>
              <a:rPr lang="sl-SI" altLang="sl-SI" dirty="0"/>
            </a:br>
            <a:endParaRPr lang="sl-SI" dirty="0"/>
          </a:p>
          <a:p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F9754-9777-0825-83D2-419F8960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/>
              <a:t>4/10</a:t>
            </a:r>
            <a:endParaRPr lang="en-HR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30BF82F0-8BF8-41DF-A145-79E1169E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235" y="2402800"/>
            <a:ext cx="4618024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6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0015-9F69-FAC2-EB07-D3E90BD8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 dirty="0"/>
              <a:t>5/10</a:t>
            </a:r>
          </a:p>
        </p:txBody>
      </p:sp>
      <p:pic>
        <p:nvPicPr>
          <p:cNvPr id="5" name="Telegraph Officiel 1">
            <a:hlinkClick r:id="" action="ppaction://media"/>
            <a:extLst>
              <a:ext uri="{FF2B5EF4-FFF2-40B4-BE49-F238E27FC236}">
                <a16:creationId xmlns:a16="http://schemas.microsoft.com/office/drawing/2014/main" id="{ED7FF3C8-1BF4-4A87-AA5C-5526E093F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3132" y="912907"/>
            <a:ext cx="7122362" cy="138223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66C58B8-C59C-4C70-862D-7CF765D49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877" y="2502632"/>
            <a:ext cx="5011128" cy="90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5D3374D-C708-4E05-A82F-44B3635D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539" y="3610120"/>
            <a:ext cx="4723803" cy="2592000"/>
          </a:xfrm>
          <a:prstGeom prst="rect">
            <a:avLst/>
          </a:prstGeom>
          <a:solidFill>
            <a:srgbClr val="FFC000">
              <a:alpha val="97000"/>
            </a:srgbClr>
          </a:solidFill>
        </p:spPr>
      </p:pic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E7F2D49-4903-4F05-BB8C-C60185491196}"/>
              </a:ext>
            </a:extLst>
          </p:cNvPr>
          <p:cNvCxnSpPr/>
          <p:nvPr/>
        </p:nvCxnSpPr>
        <p:spPr>
          <a:xfrm>
            <a:off x="3609975" y="4133850"/>
            <a:ext cx="4514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BE2C3238-7D38-46B9-8B74-542CA671C5B4}"/>
              </a:ext>
            </a:extLst>
          </p:cNvPr>
          <p:cNvCxnSpPr/>
          <p:nvPr/>
        </p:nvCxnSpPr>
        <p:spPr>
          <a:xfrm>
            <a:off x="8124825" y="4171950"/>
            <a:ext cx="0" cy="7341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9D738EFB-C131-488D-84D0-6776BA6C0BDE}"/>
              </a:ext>
            </a:extLst>
          </p:cNvPr>
          <p:cNvCxnSpPr>
            <a:endCxn id="7" idx="1"/>
          </p:cNvCxnSpPr>
          <p:nvPr/>
        </p:nvCxnSpPr>
        <p:spPr>
          <a:xfrm flipH="1">
            <a:off x="3582539" y="4906120"/>
            <a:ext cx="45422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568BD1BE-831F-42EC-9E00-43901D8EB787}"/>
              </a:ext>
            </a:extLst>
          </p:cNvPr>
          <p:cNvCxnSpPr/>
          <p:nvPr/>
        </p:nvCxnSpPr>
        <p:spPr>
          <a:xfrm flipV="1">
            <a:off x="8124825" y="4124325"/>
            <a:ext cx="0" cy="104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B6C48B93-4B2E-41FC-8F74-E56509811D7F}"/>
              </a:ext>
            </a:extLst>
          </p:cNvPr>
          <p:cNvCxnSpPr>
            <a:endCxn id="7" idx="1"/>
          </p:cNvCxnSpPr>
          <p:nvPr/>
        </p:nvCxnSpPr>
        <p:spPr>
          <a:xfrm>
            <a:off x="3582539" y="4124325"/>
            <a:ext cx="0" cy="781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01D005-AE87-2CB4-4A46-29D1C0F6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170433"/>
            <a:ext cx="11277600" cy="5453105"/>
          </a:xfrm>
        </p:spPr>
        <p:txBody>
          <a:bodyPr/>
          <a:lstStyle/>
          <a:p>
            <a:endParaRPr lang="sl-SI" dirty="0"/>
          </a:p>
          <a:p>
            <a:r>
              <a:rPr lang="sl-SI" sz="2400" dirty="0">
                <a:solidFill>
                  <a:schemeClr val="tx2">
                    <a:lumMod val="50000"/>
                  </a:schemeClr>
                </a:solidFill>
              </a:rPr>
              <a:t>             </a:t>
            </a:r>
            <a:r>
              <a:rPr lang="sl-SI" altLang="sl-SI" sz="2400" b="1" dirty="0" err="1">
                <a:solidFill>
                  <a:schemeClr val="bg2">
                    <a:lumMod val="25000"/>
                  </a:schemeClr>
                </a:solidFill>
              </a:rPr>
              <a:t>Kaisertum</a:t>
            </a:r>
            <a:r>
              <a:rPr lang="sl-SI" altLang="sl-SI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altLang="sl-SI" sz="2400" b="1" dirty="0" err="1">
                <a:solidFill>
                  <a:schemeClr val="bg2">
                    <a:lumMod val="25000"/>
                  </a:schemeClr>
                </a:solidFill>
              </a:rPr>
              <a:t>Österreich</a:t>
            </a:r>
            <a:r>
              <a:rPr lang="sl-SI" altLang="sl-SI" sz="24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sl-SI" sz="2400" b="1" dirty="0">
                <a:solidFill>
                  <a:schemeClr val="bg2">
                    <a:lumMod val="25000"/>
                  </a:schemeClr>
                </a:solidFill>
              </a:rPr>
              <a:t>1804-1867 </a:t>
            </a:r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l-SI" sz="1400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1846</a:t>
            </a: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Gesetz zum Schutze des literarischen</a:t>
            </a:r>
            <a:b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und artistischen Eigenthumes gegen</a:t>
            </a: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unbefugte</a:t>
            </a: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de-DE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Veröffentlichung, Nachdruck und Nachbildung</a:t>
            </a:r>
            <a:endParaRPr lang="sl-SI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2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H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1E61-C3A9-2B00-2467-D77BC997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 dirty="0"/>
              <a:t>6/10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84DE7A2-F694-4CE6-9C63-3E9F533F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61" y="2072350"/>
            <a:ext cx="5012915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1569FC-C68B-DFB3-8964-E6EBC1FA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8" y="1170432"/>
            <a:ext cx="10899423" cy="5458967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         </a:t>
            </a:r>
          </a:p>
          <a:p>
            <a:r>
              <a:rPr lang="sl-SI" sz="2400" b="1" dirty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sl-SI" sz="2400" b="1" dirty="0" err="1">
                <a:solidFill>
                  <a:schemeClr val="bg2">
                    <a:lumMod val="25000"/>
                  </a:schemeClr>
                </a:solidFill>
              </a:rPr>
              <a:t>Doppelmonarchie</a:t>
            </a:r>
            <a:r>
              <a:rPr lang="sl-SI" sz="24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sl-SI" sz="2400" b="1" dirty="0" err="1">
                <a:solidFill>
                  <a:schemeClr val="bg2">
                    <a:lumMod val="25000"/>
                  </a:schemeClr>
                </a:solidFill>
              </a:rPr>
              <a:t>Österreich-Ungarn</a:t>
            </a:r>
            <a:r>
              <a:rPr lang="sl-SI" sz="24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sl-SI" altLang="sl-SI" sz="2400" b="1" dirty="0">
                <a:solidFill>
                  <a:schemeClr val="bg2">
                    <a:lumMod val="25000"/>
                  </a:schemeClr>
                </a:solidFill>
              </a:rPr>
              <a:t>1867-1918</a:t>
            </a:r>
            <a:endParaRPr lang="sl-SI" alt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14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</a:p>
          <a:p>
            <a:r>
              <a:rPr lang="sl-SI" sz="1400" b="1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hu-HU" sz="1400" dirty="0">
                <a:solidFill>
                  <a:schemeClr val="bg2">
                    <a:lumMod val="25000"/>
                  </a:schemeClr>
                </a:solidFill>
              </a:rPr>
              <a:t>- 1884.  évi XVI. törvénycikk a szép-irodalmi, </a:t>
            </a:r>
            <a:br>
              <a:rPr lang="hu-HU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1400" dirty="0">
                <a:solidFill>
                  <a:schemeClr val="bg2">
                    <a:lumMod val="25000"/>
                  </a:schemeClr>
                </a:solidFill>
              </a:rPr>
              <a:t>               zenemű- és művészeti tulajdonjogról</a:t>
            </a:r>
            <a:br>
              <a:rPr lang="hu-HU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1400" dirty="0">
                <a:solidFill>
                  <a:schemeClr val="bg2">
                    <a:lumMod val="25000"/>
                  </a:schemeClr>
                </a:solidFill>
              </a:rPr>
              <a:t>      - 1895   Gesetz betr. des Urheberrecht an Werken </a:t>
            </a:r>
            <a:br>
              <a:rPr lang="hu-HU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hu-HU" sz="1400" dirty="0">
                <a:solidFill>
                  <a:schemeClr val="bg2">
                    <a:lumMod val="25000"/>
                  </a:schemeClr>
                </a:solidFill>
              </a:rPr>
              <a:t>              der Literatur, Kunst und Photographie                                                           </a:t>
            </a:r>
            <a:endParaRPr lang="en-H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88F10-C378-E9B9-BC7B-BB113875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 dirty="0"/>
              <a:t>7/10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F0F0BF-51BB-4B31-BBC5-3224AF08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412274"/>
            <a:ext cx="4970467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BAB59-4A8C-60A9-4E97-C128D16F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92" y="1298448"/>
            <a:ext cx="11006215" cy="5349240"/>
          </a:xfrm>
        </p:spPr>
        <p:txBody>
          <a:bodyPr/>
          <a:lstStyle/>
          <a:p>
            <a:r>
              <a:rPr lang="sl-SI" altLang="sl-SI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sl-SI" altLang="sl-SI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</a:t>
            </a:r>
            <a:r>
              <a:rPr lang="sl-SI" altLang="sl-SI" sz="2400" b="1" dirty="0">
                <a:solidFill>
                  <a:schemeClr val="bg2">
                    <a:lumMod val="25000"/>
                  </a:schemeClr>
                </a:solidFill>
              </a:rPr>
              <a:t>Kingdom  Yugoslavia   </a:t>
            </a:r>
            <a:r>
              <a:rPr lang="sl-SI" sz="2400" b="1" dirty="0">
                <a:solidFill>
                  <a:schemeClr val="bg2">
                    <a:lumMod val="25000"/>
                  </a:schemeClr>
                </a:solidFill>
              </a:rPr>
              <a:t>1918 -1945 </a:t>
            </a:r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       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1928          ALAI Congress  Belgrade</a:t>
            </a:r>
            <a:endParaRPr lang="sl-SI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400" b="1" dirty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1929  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Law on the protection</a:t>
            </a: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of author‘s right</a:t>
            </a: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                  </a:t>
            </a:r>
            <a:endParaRPr lang="en-HR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77775-B729-8C04-2A36-3C551CF7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 dirty="0"/>
              <a:t>8/10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399CC22-E887-43ED-A884-28AB8CD0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0" y="2558012"/>
            <a:ext cx="4968000" cy="37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B84FA8-A211-F47B-9F18-6F7A2FD99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8" y="1271017"/>
            <a:ext cx="10899423" cy="5450458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                     </a:t>
            </a:r>
            <a:r>
              <a:rPr lang="sl-SI" altLang="sl-SI" sz="2400" b="1" dirty="0">
                <a:solidFill>
                  <a:schemeClr val="bg2">
                    <a:lumMod val="25000"/>
                  </a:schemeClr>
                </a:solidFill>
              </a:rPr>
              <a:t>Socialist Yugoslavia  </a:t>
            </a:r>
            <a:r>
              <a:rPr lang="sl-SI" sz="2400" b="1" dirty="0">
                <a:solidFill>
                  <a:schemeClr val="bg2">
                    <a:lumMod val="25000"/>
                  </a:schemeClr>
                </a:solidFill>
              </a:rPr>
              <a:t>1945 – 1991 </a:t>
            </a:r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l-SI" sz="1400" b="1" dirty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sl-SI" altLang="sl-SI" sz="1400" dirty="0"/>
              <a:t>- </a:t>
            </a:r>
            <a:r>
              <a:rPr lang="en-US" altLang="sl-SI" sz="1400" dirty="0"/>
              <a:t>1946 Law on the protection of author‘s right</a:t>
            </a:r>
            <a:br>
              <a:rPr lang="en-US" altLang="sl-SI" sz="1400" dirty="0"/>
            </a:br>
            <a:r>
              <a:rPr lang="sl-SI" altLang="sl-SI" sz="1400" dirty="0"/>
              <a:t>   </a:t>
            </a:r>
            <a:r>
              <a:rPr lang="en-US" altLang="sl-SI" sz="1400" dirty="0"/>
              <a:t>- 1957 Law on author‘s right </a:t>
            </a:r>
            <a:br>
              <a:rPr lang="en-US" altLang="sl-SI" sz="1400" dirty="0"/>
            </a:br>
            <a:r>
              <a:rPr lang="sl-SI" altLang="sl-SI" sz="1400" dirty="0"/>
              <a:t>   </a:t>
            </a:r>
            <a:r>
              <a:rPr lang="en-US" altLang="sl-SI" sz="1400" dirty="0"/>
              <a:t>- 1968 Law on author‘s right</a:t>
            </a:r>
            <a:br>
              <a:rPr lang="en-US" altLang="sl-SI" sz="1400" dirty="0"/>
            </a:br>
            <a:r>
              <a:rPr lang="sl-SI" altLang="sl-SI" sz="1400" dirty="0"/>
              <a:t>   </a:t>
            </a:r>
            <a:r>
              <a:rPr lang="en-US" altLang="sl-SI" sz="1400" dirty="0"/>
              <a:t>- 1978 Law on author‘s right</a:t>
            </a:r>
            <a:endParaRPr lang="en-H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B43D5-D506-0236-97C6-A86B0492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HR" dirty="0"/>
              <a:t>9/10</a:t>
            </a:r>
          </a:p>
        </p:txBody>
      </p:sp>
      <p:pic>
        <p:nvPicPr>
          <p:cNvPr id="5" name="Picture 2" descr="SFRJ- Socijalistička Federativna Republika Jugoslavija">
            <a:extLst>
              <a:ext uri="{FF2B5EF4-FFF2-40B4-BE49-F238E27FC236}">
                <a16:creationId xmlns:a16="http://schemas.microsoft.com/office/drawing/2014/main" id="{50682B78-D506-4BAA-87AE-7169E6E7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60" y="2252350"/>
            <a:ext cx="5327984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236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897</Words>
  <Application>Microsoft Macintosh PowerPoint</Application>
  <PresentationFormat>Widescreen</PresentationFormat>
  <Paragraphs>189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Avenir</vt:lpstr>
      <vt:lpstr>Calibri</vt:lpstr>
      <vt:lpstr>Times New Roman</vt:lpstr>
      <vt:lpstr>Custom Design</vt:lpstr>
      <vt:lpstr>                                    Miha Trampuž Copyright Law Institute, Ljubljana, Slovenia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- whose right is Copyright ? (approximative)   </vt:lpstr>
      <vt:lpstr> Conclusion - Whose right is Copyright ?  (approximative)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Miha Trampuž Copyright Law Institute, Ljubljana, Slovenia</dc:title>
  <dc:creator>Suzana Matanovic</dc:creator>
  <cp:lastModifiedBy>Igor Gliha</cp:lastModifiedBy>
  <cp:revision>149</cp:revision>
  <cp:lastPrinted>2025-10-06T07:39:08Z</cp:lastPrinted>
  <dcterms:created xsi:type="dcterms:W3CDTF">2025-09-01T09:55:38Z</dcterms:created>
  <dcterms:modified xsi:type="dcterms:W3CDTF">2025-10-07T07:45:00Z</dcterms:modified>
  <cp:contentStatus/>
</cp:coreProperties>
</file>